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b1e3a6fd41_2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3b1e3a6fd41_2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3be04d67e68_0_3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3be04d67e68_0_3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3b1e3a6fd41_2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3b1e3a6fd41_2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3b1e3a6fd41_2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3b1e3a6fd41_2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bf89eb7542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3bf89eb7542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be04d67e6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be04d67e6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be04d67e68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be04d67e68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3be04d67e68_0_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3be04d67e68_0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be04d67e68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3be04d67e68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3b1e3a6fd41_2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3b1e3a6fd41_2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3b1e3a6fd41_2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3b1e3a6fd41_2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be04d67e68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be04d67e68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be04d67e68_0_3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be04d67e68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0.png"/><Relationship Id="rId4" Type="http://schemas.openxmlformats.org/officeDocument/2006/relationships/image" Target="../media/image9.png"/><Relationship Id="rId5" Type="http://schemas.openxmlformats.org/officeDocument/2006/relationships/image" Target="../media/image28.png"/><Relationship Id="rId6" Type="http://schemas.openxmlformats.org/officeDocument/2006/relationships/image" Target="../media/image27.png"/><Relationship Id="rId7" Type="http://schemas.openxmlformats.org/officeDocument/2006/relationships/image" Target="../media/image3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8.png"/><Relationship Id="rId4" Type="http://schemas.openxmlformats.org/officeDocument/2006/relationships/image" Target="../media/image27.png"/><Relationship Id="rId5" Type="http://schemas.openxmlformats.org/officeDocument/2006/relationships/image" Target="../media/image23.png"/><Relationship Id="rId6" Type="http://schemas.openxmlformats.org/officeDocument/2006/relationships/image" Target="../media/image22.png"/><Relationship Id="rId7" Type="http://schemas.openxmlformats.org/officeDocument/2006/relationships/image" Target="../media/image33.png"/><Relationship Id="rId8"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4.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drive.google.com/file/d/1_NxaDW-GrdJLwhlcZjUbRODSOa0I3uAv/view" TargetMode="Externa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6.png"/><Relationship Id="rId4" Type="http://schemas.openxmlformats.org/officeDocument/2006/relationships/image" Target="../media/image7.png"/><Relationship Id="rId10" Type="http://schemas.openxmlformats.org/officeDocument/2006/relationships/image" Target="../media/image9.png"/><Relationship Id="rId9" Type="http://schemas.openxmlformats.org/officeDocument/2006/relationships/image" Target="../media/image30.png"/><Relationship Id="rId5" Type="http://schemas.openxmlformats.org/officeDocument/2006/relationships/image" Target="../media/image10.png"/><Relationship Id="rId6" Type="http://schemas.openxmlformats.org/officeDocument/2006/relationships/image" Target="../media/image21.png"/><Relationship Id="rId7" Type="http://schemas.openxmlformats.org/officeDocument/2006/relationships/image" Target="../media/image4.png"/><Relationship Id="rId8" Type="http://schemas.openxmlformats.org/officeDocument/2006/relationships/image" Target="../media/image11.png"/></Relationships>
</file>

<file path=ppt/slides/_rels/slide4.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image" Target="../media/image5.png"/><Relationship Id="rId13" Type="http://schemas.openxmlformats.org/officeDocument/2006/relationships/image" Target="../media/image8.png"/><Relationship Id="rId12" Type="http://schemas.openxmlformats.org/officeDocument/2006/relationships/image" Target="../media/image13.png"/><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6.jpg"/><Relationship Id="rId4" Type="http://schemas.openxmlformats.org/officeDocument/2006/relationships/image" Target="../media/image2.jpg"/><Relationship Id="rId9" Type="http://schemas.openxmlformats.org/officeDocument/2006/relationships/image" Target="../media/image3.png"/><Relationship Id="rId15" Type="http://schemas.openxmlformats.org/officeDocument/2006/relationships/image" Target="../media/image14.png"/><Relationship Id="rId14" Type="http://schemas.openxmlformats.org/officeDocument/2006/relationships/image" Target="../media/image17.png"/><Relationship Id="rId17" Type="http://schemas.openxmlformats.org/officeDocument/2006/relationships/image" Target="../media/image25.png"/><Relationship Id="rId16" Type="http://schemas.openxmlformats.org/officeDocument/2006/relationships/image" Target="../media/image12.png"/><Relationship Id="rId5" Type="http://schemas.openxmlformats.org/officeDocument/2006/relationships/image" Target="../media/image1.jpg"/><Relationship Id="rId6" Type="http://schemas.openxmlformats.org/officeDocument/2006/relationships/image" Target="../media/image15.jpg"/><Relationship Id="rId18" Type="http://schemas.openxmlformats.org/officeDocument/2006/relationships/image" Target="../media/image24.png"/><Relationship Id="rId7" Type="http://schemas.openxmlformats.org/officeDocument/2006/relationships/image" Target="../media/image20.jpg"/><Relationship Id="rId8" Type="http://schemas.openxmlformats.org/officeDocument/2006/relationships/image" Target="../media/image1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8.png"/><Relationship Id="rId4" Type="http://schemas.openxmlformats.org/officeDocument/2006/relationships/image" Target="../media/image27.png"/><Relationship Id="rId5" Type="http://schemas.openxmlformats.org/officeDocument/2006/relationships/image" Target="../media/image23.png"/><Relationship Id="rId6" Type="http://schemas.openxmlformats.org/officeDocument/2006/relationships/image" Target="../media/image22.png"/><Relationship Id="rId7" Type="http://schemas.openxmlformats.org/officeDocument/2006/relationships/image" Target="../media/image33.png"/><Relationship Id="rId8" Type="http://schemas.openxmlformats.org/officeDocument/2006/relationships/image" Target="../media/image3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8.png"/><Relationship Id="rId4" Type="http://schemas.openxmlformats.org/officeDocument/2006/relationships/image" Target="../media/image23.png"/><Relationship Id="rId5" Type="http://schemas.openxmlformats.org/officeDocument/2006/relationships/image" Target="../media/image2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0" Type="http://schemas.openxmlformats.org/officeDocument/2006/relationships/image" Target="../media/image9.png"/><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6.png"/><Relationship Id="rId4" Type="http://schemas.openxmlformats.org/officeDocument/2006/relationships/image" Target="../media/image7.png"/><Relationship Id="rId9" Type="http://schemas.openxmlformats.org/officeDocument/2006/relationships/image" Target="../media/image30.png"/><Relationship Id="rId5" Type="http://schemas.openxmlformats.org/officeDocument/2006/relationships/image" Target="../media/image10.png"/><Relationship Id="rId6" Type="http://schemas.openxmlformats.org/officeDocument/2006/relationships/image" Target="../media/image21.png"/><Relationship Id="rId7" Type="http://schemas.openxmlformats.org/officeDocument/2006/relationships/image" Target="../media/image4.png"/><Relationship Id="rId8" Type="http://schemas.openxmlformats.org/officeDocument/2006/relationships/image" Target="../media/image11.png"/></Relationships>
</file>

<file path=ppt/slides/_rels/slide9.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image" Target="../media/image5.png"/><Relationship Id="rId13" Type="http://schemas.openxmlformats.org/officeDocument/2006/relationships/image" Target="../media/image8.png"/><Relationship Id="rId12" Type="http://schemas.openxmlformats.org/officeDocument/2006/relationships/image" Target="../media/image13.png"/><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6.jpg"/><Relationship Id="rId4" Type="http://schemas.openxmlformats.org/officeDocument/2006/relationships/image" Target="../media/image2.jpg"/><Relationship Id="rId9" Type="http://schemas.openxmlformats.org/officeDocument/2006/relationships/image" Target="../media/image3.png"/><Relationship Id="rId15" Type="http://schemas.openxmlformats.org/officeDocument/2006/relationships/image" Target="../media/image14.png"/><Relationship Id="rId14" Type="http://schemas.openxmlformats.org/officeDocument/2006/relationships/image" Target="../media/image17.png"/><Relationship Id="rId17" Type="http://schemas.openxmlformats.org/officeDocument/2006/relationships/image" Target="../media/image25.png"/><Relationship Id="rId16" Type="http://schemas.openxmlformats.org/officeDocument/2006/relationships/image" Target="../media/image12.png"/><Relationship Id="rId5" Type="http://schemas.openxmlformats.org/officeDocument/2006/relationships/image" Target="../media/image1.jpg"/><Relationship Id="rId6" Type="http://schemas.openxmlformats.org/officeDocument/2006/relationships/image" Target="../media/image15.jpg"/><Relationship Id="rId18" Type="http://schemas.openxmlformats.org/officeDocument/2006/relationships/image" Target="../media/image24.png"/><Relationship Id="rId7" Type="http://schemas.openxmlformats.org/officeDocument/2006/relationships/image" Target="../media/image20.jpg"/><Relationship Id="rId8" Type="http://schemas.openxmlformats.org/officeDocument/2006/relationships/image" Target="../media/image1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GB"/>
              <a:t>Sengkang Public Library Art Installation </a:t>
            </a:r>
            <a:r>
              <a:rPr lang="en-GB"/>
              <a:t>Symbiosis </a:t>
            </a:r>
            <a:r>
              <a:rPr lang="en-GB"/>
              <a:t>Slides</a:t>
            </a:r>
            <a:endParaRPr/>
          </a:p>
        </p:txBody>
      </p:sp>
      <p:sp>
        <p:nvSpPr>
          <p:cNvPr id="55" name="Google Shape;55;p13"/>
          <p:cNvSpPr txBox="1"/>
          <p:nvPr>
            <p:ph idx="1" type="subTitle"/>
          </p:nvPr>
        </p:nvSpPr>
        <p:spPr>
          <a:xfrm>
            <a:off x="311700" y="3217775"/>
            <a:ext cx="8520600" cy="1433100"/>
          </a:xfrm>
          <a:prstGeom prst="rect">
            <a:avLst/>
          </a:prstGeom>
        </p:spPr>
        <p:txBody>
          <a:bodyPr anchorCtr="0" anchor="t" bIns="91425" lIns="91425" spcFirstLastPara="1" rIns="91425" wrap="square" tIns="91425">
            <a:normAutofit lnSpcReduction="10000"/>
          </a:bodyPr>
          <a:lstStyle/>
          <a:p>
            <a:pPr indent="0" lvl="0" marL="0" rtl="0" algn="ctr">
              <a:spcBef>
                <a:spcPts val="0"/>
              </a:spcBef>
              <a:spcAft>
                <a:spcPts val="0"/>
              </a:spcAft>
              <a:buNone/>
            </a:pPr>
            <a:r>
              <a:rPr lang="en-GB"/>
              <a:t>By: DATM_08 (Tiara, Mya, Imran and Jun Kit)</a:t>
            </a:r>
            <a:endParaRPr/>
          </a:p>
          <a:p>
            <a:pPr indent="0" lvl="0" marL="0" rtl="0" algn="ctr">
              <a:spcBef>
                <a:spcPts val="0"/>
              </a:spcBef>
              <a:spcAft>
                <a:spcPts val="0"/>
              </a:spcAft>
              <a:buNone/>
            </a:pPr>
            <a:r>
              <a:t/>
            </a:r>
            <a:endParaRPr/>
          </a:p>
          <a:p>
            <a:pPr indent="0" lvl="0" marL="0" rtl="0" algn="ctr">
              <a:spcBef>
                <a:spcPts val="0"/>
              </a:spcBef>
              <a:spcAft>
                <a:spcPts val="0"/>
              </a:spcAft>
              <a:buNone/>
            </a:pPr>
            <a:r>
              <a:rPr lang="en-GB"/>
              <a:t>FYP Supervisor: Mr Kavin Prakasam</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2"/>
          <p:cNvSpPr txBox="1"/>
          <p:nvPr>
            <p:ph type="title"/>
          </p:nvPr>
        </p:nvSpPr>
        <p:spPr>
          <a:xfrm>
            <a:off x="311700" y="1665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sz="2000"/>
              <a:t>3e) Key Creative Decisions in Design and Visual Storytelling</a:t>
            </a:r>
            <a:endParaRPr sz="2000"/>
          </a:p>
        </p:txBody>
      </p:sp>
      <p:sp>
        <p:nvSpPr>
          <p:cNvPr id="168" name="Google Shape;168;p22"/>
          <p:cNvSpPr txBox="1"/>
          <p:nvPr>
            <p:ph idx="1" type="body"/>
          </p:nvPr>
        </p:nvSpPr>
        <p:spPr>
          <a:xfrm>
            <a:off x="311700" y="955525"/>
            <a:ext cx="8520600" cy="3980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sz="1500">
              <a:solidFill>
                <a:schemeClr val="dk1"/>
              </a:solidFill>
            </a:endParaRPr>
          </a:p>
        </p:txBody>
      </p:sp>
      <p:pic>
        <p:nvPicPr>
          <p:cNvPr id="169" name="Google Shape;169;p22"/>
          <p:cNvPicPr preferRelativeResize="0"/>
          <p:nvPr/>
        </p:nvPicPr>
        <p:blipFill>
          <a:blip r:embed="rId3">
            <a:alphaModFix/>
          </a:blip>
          <a:stretch>
            <a:fillRect/>
          </a:stretch>
        </p:blipFill>
        <p:spPr>
          <a:xfrm>
            <a:off x="164275" y="928713"/>
            <a:ext cx="2985800" cy="1736350"/>
          </a:xfrm>
          <a:prstGeom prst="rect">
            <a:avLst/>
          </a:prstGeom>
          <a:noFill/>
          <a:ln>
            <a:noFill/>
          </a:ln>
        </p:spPr>
      </p:pic>
      <p:pic>
        <p:nvPicPr>
          <p:cNvPr id="170" name="Google Shape;170;p22"/>
          <p:cNvPicPr preferRelativeResize="0"/>
          <p:nvPr/>
        </p:nvPicPr>
        <p:blipFill>
          <a:blip r:embed="rId4">
            <a:alphaModFix/>
          </a:blip>
          <a:stretch>
            <a:fillRect/>
          </a:stretch>
        </p:blipFill>
        <p:spPr>
          <a:xfrm>
            <a:off x="3150076" y="955538"/>
            <a:ext cx="2985800" cy="1682719"/>
          </a:xfrm>
          <a:prstGeom prst="rect">
            <a:avLst/>
          </a:prstGeom>
          <a:noFill/>
          <a:ln>
            <a:noFill/>
          </a:ln>
        </p:spPr>
      </p:pic>
      <p:pic>
        <p:nvPicPr>
          <p:cNvPr id="171" name="Google Shape;171;p22"/>
          <p:cNvPicPr preferRelativeResize="0"/>
          <p:nvPr/>
        </p:nvPicPr>
        <p:blipFill>
          <a:blip r:embed="rId5">
            <a:alphaModFix/>
          </a:blip>
          <a:stretch>
            <a:fillRect/>
          </a:stretch>
        </p:blipFill>
        <p:spPr>
          <a:xfrm>
            <a:off x="164275" y="2691875"/>
            <a:ext cx="2985802" cy="2239363"/>
          </a:xfrm>
          <a:prstGeom prst="rect">
            <a:avLst/>
          </a:prstGeom>
          <a:noFill/>
          <a:ln>
            <a:noFill/>
          </a:ln>
        </p:spPr>
      </p:pic>
      <p:pic>
        <p:nvPicPr>
          <p:cNvPr id="172" name="Google Shape;172;p22"/>
          <p:cNvPicPr preferRelativeResize="0"/>
          <p:nvPr/>
        </p:nvPicPr>
        <p:blipFill>
          <a:blip r:embed="rId6">
            <a:alphaModFix/>
          </a:blip>
          <a:stretch>
            <a:fillRect/>
          </a:stretch>
        </p:blipFill>
        <p:spPr>
          <a:xfrm>
            <a:off x="3150063" y="2691897"/>
            <a:ext cx="2985802" cy="2239332"/>
          </a:xfrm>
          <a:prstGeom prst="rect">
            <a:avLst/>
          </a:prstGeom>
          <a:noFill/>
          <a:ln>
            <a:noFill/>
          </a:ln>
        </p:spPr>
      </p:pic>
      <p:pic>
        <p:nvPicPr>
          <p:cNvPr id="173" name="Google Shape;173;p22"/>
          <p:cNvPicPr preferRelativeResize="0"/>
          <p:nvPr/>
        </p:nvPicPr>
        <p:blipFill>
          <a:blip r:embed="rId7">
            <a:alphaModFix/>
          </a:blip>
          <a:stretch>
            <a:fillRect/>
          </a:stretch>
        </p:blipFill>
        <p:spPr>
          <a:xfrm>
            <a:off x="6217800" y="955525"/>
            <a:ext cx="2814246" cy="39804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23"/>
          <p:cNvSpPr txBox="1"/>
          <p:nvPr>
            <p:ph type="title"/>
          </p:nvPr>
        </p:nvSpPr>
        <p:spPr>
          <a:xfrm>
            <a:off x="311700" y="1501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52380"/>
              <a:buFont typeface="Arial"/>
              <a:buNone/>
            </a:pPr>
            <a:r>
              <a:rPr lang="en-GB" sz="2100"/>
              <a:t>3f) Final Outcome Showcase Of The Finished Product</a:t>
            </a:r>
            <a:endParaRPr sz="2100"/>
          </a:p>
          <a:p>
            <a:pPr indent="0" lvl="0" marL="0" rtl="0" algn="l">
              <a:spcBef>
                <a:spcPts val="0"/>
              </a:spcBef>
              <a:spcAft>
                <a:spcPts val="0"/>
              </a:spcAft>
              <a:buSzPct val="49009"/>
              <a:buNone/>
            </a:pPr>
            <a:r>
              <a:t/>
            </a:r>
            <a:endParaRPr sz="2020"/>
          </a:p>
        </p:txBody>
      </p:sp>
      <p:sp>
        <p:nvSpPr>
          <p:cNvPr id="179" name="Google Shape;179;p2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80" name="Google Shape;180;p23"/>
          <p:cNvPicPr preferRelativeResize="0"/>
          <p:nvPr/>
        </p:nvPicPr>
        <p:blipFill>
          <a:blip r:embed="rId3">
            <a:alphaModFix/>
          </a:blip>
          <a:stretch>
            <a:fillRect/>
          </a:stretch>
        </p:blipFill>
        <p:spPr>
          <a:xfrm>
            <a:off x="352000" y="738675"/>
            <a:ext cx="2811949" cy="2108940"/>
          </a:xfrm>
          <a:prstGeom prst="rect">
            <a:avLst/>
          </a:prstGeom>
          <a:noFill/>
          <a:ln>
            <a:noFill/>
          </a:ln>
        </p:spPr>
      </p:pic>
      <p:pic>
        <p:nvPicPr>
          <p:cNvPr id="181" name="Google Shape;181;p23"/>
          <p:cNvPicPr preferRelativeResize="0"/>
          <p:nvPr/>
        </p:nvPicPr>
        <p:blipFill>
          <a:blip r:embed="rId4">
            <a:alphaModFix/>
          </a:blip>
          <a:stretch>
            <a:fillRect/>
          </a:stretch>
        </p:blipFill>
        <p:spPr>
          <a:xfrm>
            <a:off x="6147250" y="738662"/>
            <a:ext cx="2811949" cy="2108976"/>
          </a:xfrm>
          <a:prstGeom prst="rect">
            <a:avLst/>
          </a:prstGeom>
          <a:noFill/>
          <a:ln>
            <a:noFill/>
          </a:ln>
        </p:spPr>
      </p:pic>
      <p:pic>
        <p:nvPicPr>
          <p:cNvPr id="182" name="Google Shape;182;p23"/>
          <p:cNvPicPr preferRelativeResize="0"/>
          <p:nvPr/>
        </p:nvPicPr>
        <p:blipFill>
          <a:blip r:embed="rId5">
            <a:alphaModFix/>
          </a:blip>
          <a:stretch>
            <a:fillRect/>
          </a:stretch>
        </p:blipFill>
        <p:spPr>
          <a:xfrm>
            <a:off x="3249637" y="738675"/>
            <a:ext cx="2811949" cy="2108957"/>
          </a:xfrm>
          <a:prstGeom prst="rect">
            <a:avLst/>
          </a:prstGeom>
          <a:noFill/>
          <a:ln>
            <a:noFill/>
          </a:ln>
        </p:spPr>
      </p:pic>
      <p:pic>
        <p:nvPicPr>
          <p:cNvPr id="183" name="Google Shape;183;p23"/>
          <p:cNvPicPr preferRelativeResize="0"/>
          <p:nvPr/>
        </p:nvPicPr>
        <p:blipFill>
          <a:blip r:embed="rId6">
            <a:alphaModFix/>
          </a:blip>
          <a:stretch>
            <a:fillRect/>
          </a:stretch>
        </p:blipFill>
        <p:spPr>
          <a:xfrm>
            <a:off x="2071250" y="2928045"/>
            <a:ext cx="2811949" cy="2108966"/>
          </a:xfrm>
          <a:prstGeom prst="rect">
            <a:avLst/>
          </a:prstGeom>
          <a:noFill/>
          <a:ln>
            <a:noFill/>
          </a:ln>
        </p:spPr>
      </p:pic>
      <p:pic>
        <p:nvPicPr>
          <p:cNvPr id="184" name="Google Shape;184;p23"/>
          <p:cNvPicPr preferRelativeResize="0"/>
          <p:nvPr/>
        </p:nvPicPr>
        <p:blipFill>
          <a:blip r:embed="rId7">
            <a:alphaModFix/>
          </a:blip>
          <a:stretch>
            <a:fillRect/>
          </a:stretch>
        </p:blipFill>
        <p:spPr>
          <a:xfrm>
            <a:off x="352000" y="2961700"/>
            <a:ext cx="1531219" cy="2041651"/>
          </a:xfrm>
          <a:prstGeom prst="rect">
            <a:avLst/>
          </a:prstGeom>
          <a:noFill/>
          <a:ln>
            <a:noFill/>
          </a:ln>
        </p:spPr>
      </p:pic>
      <p:pic>
        <p:nvPicPr>
          <p:cNvPr id="185" name="Google Shape;185;p23"/>
          <p:cNvPicPr preferRelativeResize="0"/>
          <p:nvPr/>
        </p:nvPicPr>
        <p:blipFill>
          <a:blip r:embed="rId8">
            <a:alphaModFix/>
          </a:blip>
          <a:stretch>
            <a:fillRect/>
          </a:stretch>
        </p:blipFill>
        <p:spPr>
          <a:xfrm>
            <a:off x="5071224" y="2961710"/>
            <a:ext cx="1531224" cy="204163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24"/>
          <p:cNvSpPr txBox="1"/>
          <p:nvPr>
            <p:ph type="title"/>
          </p:nvPr>
        </p:nvSpPr>
        <p:spPr>
          <a:xfrm>
            <a:off x="311700" y="8467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GB" sz="2020"/>
              <a:t>3g) Impact Of Project</a:t>
            </a:r>
            <a:endParaRPr sz="2020"/>
          </a:p>
        </p:txBody>
      </p:sp>
      <p:sp>
        <p:nvSpPr>
          <p:cNvPr id="191" name="Google Shape;191;p24"/>
          <p:cNvSpPr txBox="1"/>
          <p:nvPr>
            <p:ph idx="1" type="body"/>
          </p:nvPr>
        </p:nvSpPr>
        <p:spPr>
          <a:xfrm>
            <a:off x="200850" y="590925"/>
            <a:ext cx="8742300" cy="4594800"/>
          </a:xfrm>
          <a:prstGeom prst="rect">
            <a:avLst/>
          </a:prstGeom>
        </p:spPr>
        <p:txBody>
          <a:bodyPr anchorCtr="0" anchor="t" bIns="91425" lIns="91425" spcFirstLastPara="1" rIns="91425" wrap="square" tIns="91425">
            <a:noAutofit/>
          </a:bodyPr>
          <a:lstStyle/>
          <a:p>
            <a:pPr indent="0" lvl="0" marL="0" rtl="0" algn="l">
              <a:lnSpc>
                <a:spcPct val="105000"/>
              </a:lnSpc>
              <a:spcBef>
                <a:spcPts val="0"/>
              </a:spcBef>
              <a:spcAft>
                <a:spcPts val="0"/>
              </a:spcAft>
              <a:buSzPts val="605"/>
              <a:buNone/>
            </a:pPr>
            <a:r>
              <a:rPr lang="en-GB" sz="1400">
                <a:solidFill>
                  <a:schemeClr val="dk1"/>
                </a:solidFill>
              </a:rPr>
              <a:t>Impact / Takeaway State what the audience should feel, do, or think after experiencing your work.</a:t>
            </a:r>
            <a:endParaRPr sz="1400">
              <a:solidFill>
                <a:schemeClr val="dk1"/>
              </a:solidFill>
            </a:endParaRPr>
          </a:p>
          <a:p>
            <a:pPr indent="0" lvl="0" marL="0" rtl="0" algn="l">
              <a:lnSpc>
                <a:spcPct val="105000"/>
              </a:lnSpc>
              <a:spcBef>
                <a:spcPts val="1200"/>
              </a:spcBef>
              <a:spcAft>
                <a:spcPts val="0"/>
              </a:spcAft>
              <a:buSzPts val="605"/>
              <a:buNone/>
            </a:pPr>
            <a:r>
              <a:t/>
            </a:r>
            <a:endParaRPr sz="1400">
              <a:solidFill>
                <a:schemeClr val="dk1"/>
              </a:solidFill>
            </a:endParaRPr>
          </a:p>
          <a:p>
            <a:pPr indent="0" lvl="0" marL="0" rtl="0" algn="l">
              <a:spcBef>
                <a:spcPts val="1200"/>
              </a:spcBef>
              <a:spcAft>
                <a:spcPts val="0"/>
              </a:spcAft>
              <a:buSzPts val="605"/>
              <a:buNone/>
            </a:pPr>
            <a:r>
              <a:rPr lang="en-GB" sz="1400">
                <a:solidFill>
                  <a:schemeClr val="dk1"/>
                </a:solidFill>
              </a:rPr>
              <a:t>We hope that visitors feel curious and engaged after experiencing the display, and are inspired to learn more about global food cultures. By combining visual elements with interactive activities, the project encourages audiences to connect food with travel, culture, and storytelling, while inviting them to further explore the library’s curated resources.</a:t>
            </a:r>
            <a:endParaRPr sz="1400">
              <a:solidFill>
                <a:schemeClr val="dk1"/>
              </a:solidFill>
            </a:endParaRPr>
          </a:p>
          <a:p>
            <a:pPr indent="0" lvl="0" marL="0" rtl="0" algn="l">
              <a:spcBef>
                <a:spcPts val="1200"/>
              </a:spcBef>
              <a:spcAft>
                <a:spcPts val="0"/>
              </a:spcAft>
              <a:buSzPts val="605"/>
              <a:buNone/>
            </a:pPr>
            <a:r>
              <a:t/>
            </a:r>
            <a:endParaRPr sz="1400">
              <a:solidFill>
                <a:schemeClr val="dk1"/>
              </a:solidFill>
            </a:endParaRPr>
          </a:p>
          <a:p>
            <a:pPr indent="0" lvl="0" marL="0" rtl="0" algn="l">
              <a:lnSpc>
                <a:spcPct val="105000"/>
              </a:lnSpc>
              <a:spcBef>
                <a:spcPts val="1200"/>
              </a:spcBef>
              <a:spcAft>
                <a:spcPts val="0"/>
              </a:spcAft>
              <a:buSzPts val="605"/>
              <a:buNone/>
            </a:pPr>
            <a:r>
              <a:rPr lang="en-GB" sz="1400">
                <a:solidFill>
                  <a:schemeClr val="dk1"/>
                </a:solidFill>
              </a:rPr>
              <a:t>Client feedback:</a:t>
            </a:r>
            <a:endParaRPr sz="1400">
              <a:solidFill>
                <a:schemeClr val="dk1"/>
              </a:solidFill>
            </a:endParaRPr>
          </a:p>
          <a:p>
            <a:pPr indent="0" lvl="0" marL="0" rtl="0" algn="l">
              <a:lnSpc>
                <a:spcPct val="105000"/>
              </a:lnSpc>
              <a:spcBef>
                <a:spcPts val="1200"/>
              </a:spcBef>
              <a:spcAft>
                <a:spcPts val="0"/>
              </a:spcAft>
              <a:buSzPts val="605"/>
              <a:buNone/>
            </a:pPr>
            <a:r>
              <a:t/>
            </a:r>
            <a:endParaRPr sz="1400">
              <a:solidFill>
                <a:schemeClr val="dk1"/>
              </a:solidFill>
            </a:endParaRPr>
          </a:p>
          <a:p>
            <a:pPr indent="0" lvl="0" marL="0" rtl="0" algn="l">
              <a:lnSpc>
                <a:spcPct val="105000"/>
              </a:lnSpc>
              <a:spcBef>
                <a:spcPts val="1200"/>
              </a:spcBef>
              <a:spcAft>
                <a:spcPts val="0"/>
              </a:spcAft>
              <a:buSzPts val="605"/>
              <a:buNone/>
            </a:pPr>
            <a:r>
              <a:t/>
            </a:r>
            <a:endParaRPr sz="1400">
              <a:solidFill>
                <a:schemeClr val="dk1"/>
              </a:solidFill>
            </a:endParaRPr>
          </a:p>
          <a:p>
            <a:pPr indent="0" lvl="0" marL="0" rtl="0" algn="l">
              <a:lnSpc>
                <a:spcPct val="105000"/>
              </a:lnSpc>
              <a:spcBef>
                <a:spcPts val="1200"/>
              </a:spcBef>
              <a:spcAft>
                <a:spcPts val="0"/>
              </a:spcAft>
              <a:buSzPts val="605"/>
              <a:buNone/>
            </a:pPr>
            <a:r>
              <a:t/>
            </a:r>
            <a:endParaRPr sz="1400">
              <a:solidFill>
                <a:schemeClr val="dk1"/>
              </a:solidFill>
            </a:endParaRPr>
          </a:p>
          <a:p>
            <a:pPr indent="0" lvl="0" marL="0" rtl="0" algn="l">
              <a:lnSpc>
                <a:spcPct val="105000"/>
              </a:lnSpc>
              <a:spcBef>
                <a:spcPts val="1200"/>
              </a:spcBef>
              <a:spcAft>
                <a:spcPts val="0"/>
              </a:spcAft>
              <a:buSzPts val="605"/>
              <a:buNone/>
            </a:pPr>
            <a:r>
              <a:rPr lang="en-GB" sz="1400">
                <a:solidFill>
                  <a:schemeClr val="dk1"/>
                </a:solidFill>
              </a:rPr>
              <a:t>Audience feedback: So there’s one person under 12 who completed our feedback form. He gave it a glowing review (everything rated excellent) and he gave a simple suggestion to bring back the cool limited edition NLB bookbugs cards (unrelated to our project).</a:t>
            </a:r>
            <a:endParaRPr sz="1400">
              <a:solidFill>
                <a:schemeClr val="dk1"/>
              </a:solidFill>
            </a:endParaRPr>
          </a:p>
          <a:p>
            <a:pPr indent="0" lvl="0" marL="0" rtl="0" algn="l">
              <a:lnSpc>
                <a:spcPct val="105000"/>
              </a:lnSpc>
              <a:spcBef>
                <a:spcPts val="1200"/>
              </a:spcBef>
              <a:spcAft>
                <a:spcPts val="0"/>
              </a:spcAft>
              <a:buSzPts val="605"/>
              <a:buNone/>
            </a:pPr>
            <a:r>
              <a:t/>
            </a:r>
            <a:endParaRPr sz="1490">
              <a:solidFill>
                <a:schemeClr val="dk1"/>
              </a:solidFill>
            </a:endParaRPr>
          </a:p>
          <a:p>
            <a:pPr indent="0" lvl="0" marL="0" rtl="0" algn="l">
              <a:lnSpc>
                <a:spcPct val="105000"/>
              </a:lnSpc>
              <a:spcBef>
                <a:spcPts val="1200"/>
              </a:spcBef>
              <a:spcAft>
                <a:spcPts val="0"/>
              </a:spcAft>
              <a:buSzPts val="605"/>
              <a:buNone/>
            </a:pPr>
            <a:r>
              <a:t/>
            </a:r>
            <a:endParaRPr sz="1490">
              <a:solidFill>
                <a:schemeClr val="dk1"/>
              </a:solidFill>
            </a:endParaRPr>
          </a:p>
          <a:p>
            <a:pPr indent="0" lvl="0" marL="0" rtl="0" algn="l">
              <a:lnSpc>
                <a:spcPct val="105000"/>
              </a:lnSpc>
              <a:spcBef>
                <a:spcPts val="1200"/>
              </a:spcBef>
              <a:spcAft>
                <a:spcPts val="0"/>
              </a:spcAft>
              <a:buSzPts val="605"/>
              <a:buNone/>
            </a:pPr>
            <a:r>
              <a:t/>
            </a:r>
            <a:endParaRPr sz="880">
              <a:solidFill>
                <a:schemeClr val="dk1"/>
              </a:solidFill>
            </a:endParaRPr>
          </a:p>
        </p:txBody>
      </p:sp>
      <p:pic>
        <p:nvPicPr>
          <p:cNvPr id="192" name="Google Shape;192;p24"/>
          <p:cNvPicPr preferRelativeResize="0"/>
          <p:nvPr/>
        </p:nvPicPr>
        <p:blipFill rotWithShape="1">
          <a:blip r:embed="rId3">
            <a:alphaModFix/>
          </a:blip>
          <a:srcRect b="1282" l="0" r="0" t="9670"/>
          <a:stretch/>
        </p:blipFill>
        <p:spPr>
          <a:xfrm>
            <a:off x="1655425" y="2508450"/>
            <a:ext cx="1962476" cy="1715625"/>
          </a:xfrm>
          <a:prstGeom prst="rect">
            <a:avLst/>
          </a:prstGeom>
          <a:noFill/>
          <a:ln>
            <a:noFill/>
          </a:ln>
        </p:spPr>
      </p:pic>
      <p:pic>
        <p:nvPicPr>
          <p:cNvPr id="193" name="Google Shape;193;p24"/>
          <p:cNvPicPr preferRelativeResize="0"/>
          <p:nvPr/>
        </p:nvPicPr>
        <p:blipFill>
          <a:blip r:embed="rId4">
            <a:alphaModFix/>
          </a:blip>
          <a:stretch>
            <a:fillRect/>
          </a:stretch>
        </p:blipFill>
        <p:spPr>
          <a:xfrm>
            <a:off x="3826225" y="2595937"/>
            <a:ext cx="3074075" cy="15406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25"/>
          <p:cNvSpPr txBox="1"/>
          <p:nvPr>
            <p:ph type="title"/>
          </p:nvPr>
        </p:nvSpPr>
        <p:spPr>
          <a:xfrm>
            <a:off x="68025" y="75850"/>
            <a:ext cx="32487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Activation Video.</a:t>
            </a:r>
            <a:endParaRPr/>
          </a:p>
        </p:txBody>
      </p:sp>
      <p:sp>
        <p:nvSpPr>
          <p:cNvPr id="199" name="Google Shape;199;p2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00" name="Google Shape;200;p25" title="IMG_9808.MOV">
            <a:hlinkClick r:id="rId3"/>
          </p:cNvPr>
          <p:cNvPicPr preferRelativeResize="0"/>
          <p:nvPr/>
        </p:nvPicPr>
        <p:blipFill>
          <a:blip r:embed="rId4">
            <a:alphaModFix/>
          </a:blip>
          <a:stretch>
            <a:fillRect/>
          </a:stretch>
        </p:blipFill>
        <p:spPr>
          <a:xfrm>
            <a:off x="1967025" y="618025"/>
            <a:ext cx="5973425" cy="44800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0"/>
                                        </p:tgtEl>
                                        <p:attrNameLst>
                                          <p:attrName>style.visibility</p:attrName>
                                        </p:attrNameLst>
                                      </p:cBhvr>
                                      <p:to>
                                        <p:strVal val="visible"/>
                                      </p:to>
                                    </p:set>
                                    <p:animEffect filter="fade" transition="in">
                                      <p:cBhvr>
                                        <p:cTn dur="1000"/>
                                        <p:tgtEl>
                                          <p:spTgt spid="20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The end thank you.</a:t>
            </a:r>
            <a:endParaRPr/>
          </a:p>
        </p:txBody>
      </p:sp>
      <p:sp>
        <p:nvSpPr>
          <p:cNvPr id="206" name="Google Shape;206;p2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395900"/>
            <a:ext cx="8520600" cy="572700"/>
          </a:xfrm>
          <a:prstGeom prst="rect">
            <a:avLst/>
          </a:prstGeom>
        </p:spPr>
        <p:txBody>
          <a:bodyPr anchorCtr="0" anchor="t" bIns="91425" lIns="91425" spcFirstLastPara="1" rIns="91425" wrap="square" tIns="91425">
            <a:normAutofit fontScale="90000"/>
          </a:bodyPr>
          <a:lstStyle/>
          <a:p>
            <a:pPr indent="-388620" lvl="0" marL="457200" rtl="0" algn="l">
              <a:spcBef>
                <a:spcPts val="0"/>
              </a:spcBef>
              <a:spcAft>
                <a:spcPts val="0"/>
              </a:spcAft>
              <a:buSzPct val="100000"/>
              <a:buAutoNum type="arabicPeriod"/>
            </a:pPr>
            <a:r>
              <a:rPr lang="en-GB"/>
              <a:t>Project Synopsis</a:t>
            </a:r>
            <a:endParaRPr/>
          </a:p>
        </p:txBody>
      </p:sp>
      <p:sp>
        <p:nvSpPr>
          <p:cNvPr id="61" name="Google Shape;61;p14"/>
          <p:cNvSpPr txBox="1"/>
          <p:nvPr>
            <p:ph idx="1" type="body"/>
          </p:nvPr>
        </p:nvSpPr>
        <p:spPr>
          <a:xfrm>
            <a:off x="311700" y="1201625"/>
            <a:ext cx="8520600" cy="319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700">
                <a:solidFill>
                  <a:schemeClr val="dk1"/>
                </a:solidFill>
              </a:rPr>
              <a:t>Food Around the World is a six-month window display installation designed for Sengkang Public Library in collaboration with the National Library Board. The project uses mannequins, food replicas, familiar landmarks, and interactive activities to explore global food cultures through the lens of travel. Complemented by curated library books, the display aims to spark curiosity, encourage cultural learning, and invite patrons of all ages to engage playfully with stories of food, travel, and shared experiences around the world.</a:t>
            </a:r>
            <a:endParaRPr sz="1700">
              <a:solidFill>
                <a:schemeClr val="dk1"/>
              </a:solidFill>
            </a:endParaRPr>
          </a:p>
          <a:p>
            <a:pPr indent="0" lvl="0" marL="0" rtl="0" algn="l">
              <a:spcBef>
                <a:spcPts val="0"/>
              </a:spcBef>
              <a:spcAft>
                <a:spcPts val="0"/>
              </a:spcAft>
              <a:buClr>
                <a:schemeClr val="dk1"/>
              </a:buClr>
              <a:buSzPts val="1100"/>
              <a:buFont typeface="Arial"/>
              <a:buNone/>
            </a:pPr>
            <a:r>
              <a:t/>
            </a:r>
            <a:endParaRPr sz="1200">
              <a:solidFill>
                <a:schemeClr val="dk1"/>
              </a:solidFill>
              <a:highlight>
                <a:srgbClr val="FFFFFF"/>
              </a:highlight>
            </a:endParaRPr>
          </a:p>
          <a:p>
            <a:pPr indent="0" lvl="0" marL="0" rtl="0" algn="l">
              <a:spcBef>
                <a:spcPts val="0"/>
              </a:spcBef>
              <a:spcAft>
                <a:spcPts val="1200"/>
              </a:spcAft>
              <a:buSzPts val="440"/>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5"/>
          <p:cNvSpPr txBox="1"/>
          <p:nvPr>
            <p:ph type="title"/>
          </p:nvPr>
        </p:nvSpPr>
        <p:spPr>
          <a:xfrm>
            <a:off x="311700" y="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GB" sz="2020"/>
              <a:t>Concept art images:</a:t>
            </a:r>
            <a:endParaRPr sz="2020"/>
          </a:p>
        </p:txBody>
      </p:sp>
      <p:sp>
        <p:nvSpPr>
          <p:cNvPr id="67" name="Google Shape;67;p15"/>
          <p:cNvSpPr txBox="1"/>
          <p:nvPr>
            <p:ph idx="1" type="body"/>
          </p:nvPr>
        </p:nvSpPr>
        <p:spPr>
          <a:xfrm>
            <a:off x="213425" y="4238550"/>
            <a:ext cx="1752300" cy="2553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SzPts val="275"/>
              <a:buNone/>
            </a:pPr>
            <a:r>
              <a:rPr lang="en-GB" sz="1450"/>
              <a:t>Finalised design</a:t>
            </a:r>
            <a:endParaRPr sz="1450"/>
          </a:p>
        </p:txBody>
      </p:sp>
      <p:pic>
        <p:nvPicPr>
          <p:cNvPr id="68" name="Google Shape;68;p15"/>
          <p:cNvPicPr preferRelativeResize="0"/>
          <p:nvPr/>
        </p:nvPicPr>
        <p:blipFill>
          <a:blip r:embed="rId3">
            <a:alphaModFix/>
          </a:blip>
          <a:stretch>
            <a:fillRect/>
          </a:stretch>
        </p:blipFill>
        <p:spPr>
          <a:xfrm>
            <a:off x="88350" y="484730"/>
            <a:ext cx="3093000" cy="1535907"/>
          </a:xfrm>
          <a:prstGeom prst="rect">
            <a:avLst/>
          </a:prstGeom>
          <a:noFill/>
          <a:ln>
            <a:noFill/>
          </a:ln>
        </p:spPr>
      </p:pic>
      <p:pic>
        <p:nvPicPr>
          <p:cNvPr id="69" name="Google Shape;69;p15"/>
          <p:cNvPicPr preferRelativeResize="0"/>
          <p:nvPr/>
        </p:nvPicPr>
        <p:blipFill>
          <a:blip r:embed="rId4">
            <a:alphaModFix/>
          </a:blip>
          <a:stretch>
            <a:fillRect/>
          </a:stretch>
        </p:blipFill>
        <p:spPr>
          <a:xfrm>
            <a:off x="3275450" y="468625"/>
            <a:ext cx="3093000" cy="1568129"/>
          </a:xfrm>
          <a:prstGeom prst="rect">
            <a:avLst/>
          </a:prstGeom>
          <a:noFill/>
          <a:ln>
            <a:noFill/>
          </a:ln>
        </p:spPr>
      </p:pic>
      <p:pic>
        <p:nvPicPr>
          <p:cNvPr id="70" name="Google Shape;70;p15"/>
          <p:cNvPicPr preferRelativeResize="0"/>
          <p:nvPr/>
        </p:nvPicPr>
        <p:blipFill>
          <a:blip r:embed="rId5">
            <a:alphaModFix/>
          </a:blip>
          <a:stretch>
            <a:fillRect/>
          </a:stretch>
        </p:blipFill>
        <p:spPr>
          <a:xfrm>
            <a:off x="6370725" y="542651"/>
            <a:ext cx="2638600" cy="1420075"/>
          </a:xfrm>
          <a:prstGeom prst="rect">
            <a:avLst/>
          </a:prstGeom>
          <a:noFill/>
          <a:ln>
            <a:noFill/>
          </a:ln>
        </p:spPr>
      </p:pic>
      <p:pic>
        <p:nvPicPr>
          <p:cNvPr id="71" name="Google Shape;71;p15"/>
          <p:cNvPicPr preferRelativeResize="0"/>
          <p:nvPr/>
        </p:nvPicPr>
        <p:blipFill>
          <a:blip r:embed="rId6">
            <a:alphaModFix/>
          </a:blip>
          <a:stretch>
            <a:fillRect/>
          </a:stretch>
        </p:blipFill>
        <p:spPr>
          <a:xfrm>
            <a:off x="3442963" y="2166984"/>
            <a:ext cx="2220625" cy="1273353"/>
          </a:xfrm>
          <a:prstGeom prst="rect">
            <a:avLst/>
          </a:prstGeom>
          <a:noFill/>
          <a:ln>
            <a:noFill/>
          </a:ln>
        </p:spPr>
      </p:pic>
      <p:pic>
        <p:nvPicPr>
          <p:cNvPr id="72" name="Google Shape;72;p15"/>
          <p:cNvPicPr preferRelativeResize="0"/>
          <p:nvPr/>
        </p:nvPicPr>
        <p:blipFill>
          <a:blip r:embed="rId7">
            <a:alphaModFix/>
          </a:blip>
          <a:stretch>
            <a:fillRect/>
          </a:stretch>
        </p:blipFill>
        <p:spPr>
          <a:xfrm>
            <a:off x="607850" y="2019588"/>
            <a:ext cx="2220625" cy="1568125"/>
          </a:xfrm>
          <a:prstGeom prst="rect">
            <a:avLst/>
          </a:prstGeom>
          <a:noFill/>
          <a:ln>
            <a:noFill/>
          </a:ln>
        </p:spPr>
      </p:pic>
      <p:pic>
        <p:nvPicPr>
          <p:cNvPr id="73" name="Google Shape;73;p15"/>
          <p:cNvPicPr preferRelativeResize="0"/>
          <p:nvPr/>
        </p:nvPicPr>
        <p:blipFill>
          <a:blip r:embed="rId8">
            <a:alphaModFix/>
          </a:blip>
          <a:stretch>
            <a:fillRect/>
          </a:stretch>
        </p:blipFill>
        <p:spPr>
          <a:xfrm>
            <a:off x="6278075" y="2084501"/>
            <a:ext cx="2878541" cy="1535900"/>
          </a:xfrm>
          <a:prstGeom prst="rect">
            <a:avLst/>
          </a:prstGeom>
          <a:noFill/>
          <a:ln>
            <a:noFill/>
          </a:ln>
        </p:spPr>
      </p:pic>
      <p:pic>
        <p:nvPicPr>
          <p:cNvPr id="74" name="Google Shape;74;p15"/>
          <p:cNvPicPr preferRelativeResize="0"/>
          <p:nvPr/>
        </p:nvPicPr>
        <p:blipFill>
          <a:blip r:embed="rId9">
            <a:alphaModFix/>
          </a:blip>
          <a:stretch>
            <a:fillRect/>
          </a:stretch>
        </p:blipFill>
        <p:spPr>
          <a:xfrm>
            <a:off x="3114000" y="3440316"/>
            <a:ext cx="2878550" cy="1673984"/>
          </a:xfrm>
          <a:prstGeom prst="rect">
            <a:avLst/>
          </a:prstGeom>
          <a:noFill/>
          <a:ln>
            <a:noFill/>
          </a:ln>
        </p:spPr>
      </p:pic>
      <p:sp>
        <p:nvSpPr>
          <p:cNvPr id="75" name="Google Shape;75;p15"/>
          <p:cNvSpPr/>
          <p:nvPr/>
        </p:nvSpPr>
        <p:spPr>
          <a:xfrm>
            <a:off x="1687200" y="4477350"/>
            <a:ext cx="1212300" cy="165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76" name="Google Shape;76;p15"/>
          <p:cNvPicPr preferRelativeResize="0"/>
          <p:nvPr/>
        </p:nvPicPr>
        <p:blipFill>
          <a:blip r:embed="rId10">
            <a:alphaModFix/>
          </a:blip>
          <a:stretch>
            <a:fillRect/>
          </a:stretch>
        </p:blipFill>
        <p:spPr>
          <a:xfrm>
            <a:off x="6060513" y="3585150"/>
            <a:ext cx="2771775" cy="15621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6"/>
          <p:cNvSpPr txBox="1"/>
          <p:nvPr>
            <p:ph type="title"/>
          </p:nvPr>
        </p:nvSpPr>
        <p:spPr>
          <a:xfrm>
            <a:off x="311700" y="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GB" sz="2020"/>
              <a:t>Work in progress images:</a:t>
            </a:r>
            <a:endParaRPr sz="2020"/>
          </a:p>
        </p:txBody>
      </p:sp>
      <p:sp>
        <p:nvSpPr>
          <p:cNvPr id="82" name="Google Shape;82;p16"/>
          <p:cNvSpPr txBox="1"/>
          <p:nvPr>
            <p:ph idx="1" type="body"/>
          </p:nvPr>
        </p:nvSpPr>
        <p:spPr>
          <a:xfrm>
            <a:off x="311700" y="821150"/>
            <a:ext cx="8520600" cy="4213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83" name="Google Shape;83;p16"/>
          <p:cNvPicPr preferRelativeResize="0"/>
          <p:nvPr/>
        </p:nvPicPr>
        <p:blipFill>
          <a:blip r:embed="rId3">
            <a:alphaModFix/>
          </a:blip>
          <a:stretch>
            <a:fillRect/>
          </a:stretch>
        </p:blipFill>
        <p:spPr>
          <a:xfrm>
            <a:off x="311700" y="572700"/>
            <a:ext cx="1981200" cy="1485900"/>
          </a:xfrm>
          <a:prstGeom prst="rect">
            <a:avLst/>
          </a:prstGeom>
          <a:noFill/>
          <a:ln>
            <a:noFill/>
          </a:ln>
        </p:spPr>
      </p:pic>
      <p:pic>
        <p:nvPicPr>
          <p:cNvPr id="84" name="Google Shape;84;p16"/>
          <p:cNvPicPr preferRelativeResize="0"/>
          <p:nvPr/>
        </p:nvPicPr>
        <p:blipFill>
          <a:blip r:embed="rId4">
            <a:alphaModFix/>
          </a:blip>
          <a:stretch>
            <a:fillRect/>
          </a:stretch>
        </p:blipFill>
        <p:spPr>
          <a:xfrm>
            <a:off x="2292900" y="577438"/>
            <a:ext cx="1952625" cy="1476375"/>
          </a:xfrm>
          <a:prstGeom prst="rect">
            <a:avLst/>
          </a:prstGeom>
          <a:noFill/>
          <a:ln>
            <a:noFill/>
          </a:ln>
        </p:spPr>
      </p:pic>
      <p:pic>
        <p:nvPicPr>
          <p:cNvPr id="85" name="Google Shape;85;p16"/>
          <p:cNvPicPr preferRelativeResize="0"/>
          <p:nvPr/>
        </p:nvPicPr>
        <p:blipFill>
          <a:blip r:embed="rId5">
            <a:alphaModFix/>
          </a:blip>
          <a:stretch>
            <a:fillRect/>
          </a:stretch>
        </p:blipFill>
        <p:spPr>
          <a:xfrm>
            <a:off x="4245525" y="582188"/>
            <a:ext cx="1114425" cy="1466850"/>
          </a:xfrm>
          <a:prstGeom prst="rect">
            <a:avLst/>
          </a:prstGeom>
          <a:noFill/>
          <a:ln>
            <a:noFill/>
          </a:ln>
        </p:spPr>
      </p:pic>
      <p:pic>
        <p:nvPicPr>
          <p:cNvPr id="86" name="Google Shape;86;p16"/>
          <p:cNvPicPr preferRelativeResize="0"/>
          <p:nvPr/>
        </p:nvPicPr>
        <p:blipFill>
          <a:blip r:embed="rId6">
            <a:alphaModFix/>
          </a:blip>
          <a:stretch>
            <a:fillRect/>
          </a:stretch>
        </p:blipFill>
        <p:spPr>
          <a:xfrm>
            <a:off x="5359950" y="563150"/>
            <a:ext cx="1133475" cy="1504950"/>
          </a:xfrm>
          <a:prstGeom prst="rect">
            <a:avLst/>
          </a:prstGeom>
          <a:noFill/>
          <a:ln>
            <a:noFill/>
          </a:ln>
        </p:spPr>
      </p:pic>
      <p:pic>
        <p:nvPicPr>
          <p:cNvPr id="87" name="Google Shape;87;p16"/>
          <p:cNvPicPr preferRelativeResize="0"/>
          <p:nvPr/>
        </p:nvPicPr>
        <p:blipFill>
          <a:blip r:embed="rId7">
            <a:alphaModFix/>
          </a:blip>
          <a:stretch>
            <a:fillRect/>
          </a:stretch>
        </p:blipFill>
        <p:spPr>
          <a:xfrm>
            <a:off x="6493425" y="563175"/>
            <a:ext cx="2019300" cy="1504950"/>
          </a:xfrm>
          <a:prstGeom prst="rect">
            <a:avLst/>
          </a:prstGeom>
          <a:noFill/>
          <a:ln>
            <a:noFill/>
          </a:ln>
        </p:spPr>
      </p:pic>
      <p:pic>
        <p:nvPicPr>
          <p:cNvPr id="88" name="Google Shape;88;p16"/>
          <p:cNvPicPr preferRelativeResize="0"/>
          <p:nvPr/>
        </p:nvPicPr>
        <p:blipFill>
          <a:blip r:embed="rId8">
            <a:alphaModFix/>
          </a:blip>
          <a:stretch>
            <a:fillRect/>
          </a:stretch>
        </p:blipFill>
        <p:spPr>
          <a:xfrm>
            <a:off x="302175" y="2049050"/>
            <a:ext cx="2000250" cy="1495425"/>
          </a:xfrm>
          <a:prstGeom prst="rect">
            <a:avLst/>
          </a:prstGeom>
          <a:noFill/>
          <a:ln>
            <a:noFill/>
          </a:ln>
        </p:spPr>
      </p:pic>
      <p:pic>
        <p:nvPicPr>
          <p:cNvPr id="89" name="Google Shape;89;p16"/>
          <p:cNvPicPr preferRelativeResize="0"/>
          <p:nvPr/>
        </p:nvPicPr>
        <p:blipFill>
          <a:blip r:embed="rId9">
            <a:alphaModFix/>
          </a:blip>
          <a:stretch>
            <a:fillRect/>
          </a:stretch>
        </p:blipFill>
        <p:spPr>
          <a:xfrm>
            <a:off x="2302425" y="2044288"/>
            <a:ext cx="3690176" cy="1504949"/>
          </a:xfrm>
          <a:prstGeom prst="rect">
            <a:avLst/>
          </a:prstGeom>
          <a:noFill/>
          <a:ln>
            <a:noFill/>
          </a:ln>
        </p:spPr>
      </p:pic>
      <p:pic>
        <p:nvPicPr>
          <p:cNvPr id="90" name="Google Shape;90;p16"/>
          <p:cNvPicPr preferRelativeResize="0"/>
          <p:nvPr/>
        </p:nvPicPr>
        <p:blipFill>
          <a:blip r:embed="rId10">
            <a:alphaModFix/>
          </a:blip>
          <a:stretch>
            <a:fillRect/>
          </a:stretch>
        </p:blipFill>
        <p:spPr>
          <a:xfrm>
            <a:off x="2559598" y="3519088"/>
            <a:ext cx="1133474" cy="1511306"/>
          </a:xfrm>
          <a:prstGeom prst="rect">
            <a:avLst/>
          </a:prstGeom>
          <a:noFill/>
          <a:ln>
            <a:noFill/>
          </a:ln>
        </p:spPr>
      </p:pic>
      <p:pic>
        <p:nvPicPr>
          <p:cNvPr id="91" name="Google Shape;91;p16"/>
          <p:cNvPicPr preferRelativeResize="0"/>
          <p:nvPr/>
        </p:nvPicPr>
        <p:blipFill>
          <a:blip r:embed="rId11">
            <a:alphaModFix/>
          </a:blip>
          <a:stretch>
            <a:fillRect/>
          </a:stretch>
        </p:blipFill>
        <p:spPr>
          <a:xfrm>
            <a:off x="3580775" y="3519100"/>
            <a:ext cx="1133474" cy="1511299"/>
          </a:xfrm>
          <a:prstGeom prst="rect">
            <a:avLst/>
          </a:prstGeom>
          <a:noFill/>
          <a:ln>
            <a:noFill/>
          </a:ln>
        </p:spPr>
      </p:pic>
      <p:pic>
        <p:nvPicPr>
          <p:cNvPr id="92" name="Google Shape;92;p16"/>
          <p:cNvPicPr preferRelativeResize="0"/>
          <p:nvPr/>
        </p:nvPicPr>
        <p:blipFill>
          <a:blip r:embed="rId12">
            <a:alphaModFix/>
          </a:blip>
          <a:stretch>
            <a:fillRect/>
          </a:stretch>
        </p:blipFill>
        <p:spPr>
          <a:xfrm>
            <a:off x="311700" y="3544475"/>
            <a:ext cx="1114426" cy="1485926"/>
          </a:xfrm>
          <a:prstGeom prst="rect">
            <a:avLst/>
          </a:prstGeom>
          <a:noFill/>
          <a:ln>
            <a:noFill/>
          </a:ln>
        </p:spPr>
      </p:pic>
      <p:pic>
        <p:nvPicPr>
          <p:cNvPr id="93" name="Google Shape;93;p16"/>
          <p:cNvPicPr preferRelativeResize="0"/>
          <p:nvPr/>
        </p:nvPicPr>
        <p:blipFill>
          <a:blip r:embed="rId13">
            <a:alphaModFix/>
          </a:blip>
          <a:stretch>
            <a:fillRect/>
          </a:stretch>
        </p:blipFill>
        <p:spPr>
          <a:xfrm>
            <a:off x="1426125" y="3519100"/>
            <a:ext cx="1133474" cy="1511299"/>
          </a:xfrm>
          <a:prstGeom prst="rect">
            <a:avLst/>
          </a:prstGeom>
          <a:noFill/>
          <a:ln>
            <a:noFill/>
          </a:ln>
        </p:spPr>
      </p:pic>
      <p:pic>
        <p:nvPicPr>
          <p:cNvPr id="94" name="Google Shape;94;p16"/>
          <p:cNvPicPr preferRelativeResize="0"/>
          <p:nvPr/>
        </p:nvPicPr>
        <p:blipFill>
          <a:blip r:embed="rId14">
            <a:alphaModFix/>
          </a:blip>
          <a:stretch>
            <a:fillRect/>
          </a:stretch>
        </p:blipFill>
        <p:spPr>
          <a:xfrm>
            <a:off x="5992600" y="2068125"/>
            <a:ext cx="1952624" cy="1485832"/>
          </a:xfrm>
          <a:prstGeom prst="rect">
            <a:avLst/>
          </a:prstGeom>
          <a:noFill/>
          <a:ln>
            <a:noFill/>
          </a:ln>
        </p:spPr>
      </p:pic>
      <p:pic>
        <p:nvPicPr>
          <p:cNvPr id="95" name="Google Shape;95;p16"/>
          <p:cNvPicPr preferRelativeResize="0"/>
          <p:nvPr/>
        </p:nvPicPr>
        <p:blipFill>
          <a:blip r:embed="rId15">
            <a:alphaModFix/>
          </a:blip>
          <a:stretch>
            <a:fillRect/>
          </a:stretch>
        </p:blipFill>
        <p:spPr>
          <a:xfrm>
            <a:off x="7945226" y="2053812"/>
            <a:ext cx="993694" cy="1485901"/>
          </a:xfrm>
          <a:prstGeom prst="rect">
            <a:avLst/>
          </a:prstGeom>
          <a:noFill/>
          <a:ln>
            <a:noFill/>
          </a:ln>
        </p:spPr>
      </p:pic>
      <p:pic>
        <p:nvPicPr>
          <p:cNvPr id="96" name="Google Shape;96;p16"/>
          <p:cNvPicPr preferRelativeResize="0"/>
          <p:nvPr/>
        </p:nvPicPr>
        <p:blipFill>
          <a:blip r:embed="rId16">
            <a:alphaModFix/>
          </a:blip>
          <a:stretch>
            <a:fillRect/>
          </a:stretch>
        </p:blipFill>
        <p:spPr>
          <a:xfrm>
            <a:off x="4714250" y="3531788"/>
            <a:ext cx="851709" cy="1511300"/>
          </a:xfrm>
          <a:prstGeom prst="rect">
            <a:avLst/>
          </a:prstGeom>
          <a:noFill/>
          <a:ln>
            <a:noFill/>
          </a:ln>
        </p:spPr>
      </p:pic>
      <p:pic>
        <p:nvPicPr>
          <p:cNvPr id="97" name="Google Shape;97;p16"/>
          <p:cNvPicPr preferRelativeResize="0"/>
          <p:nvPr/>
        </p:nvPicPr>
        <p:blipFill>
          <a:blip r:embed="rId17">
            <a:alphaModFix/>
          </a:blip>
          <a:stretch>
            <a:fillRect/>
          </a:stretch>
        </p:blipFill>
        <p:spPr>
          <a:xfrm rot="-5400000">
            <a:off x="5818225" y="3301701"/>
            <a:ext cx="1513699" cy="2018250"/>
          </a:xfrm>
          <a:prstGeom prst="rect">
            <a:avLst/>
          </a:prstGeom>
          <a:noFill/>
          <a:ln>
            <a:noFill/>
          </a:ln>
        </p:spPr>
      </p:pic>
      <p:pic>
        <p:nvPicPr>
          <p:cNvPr id="98" name="Google Shape;98;p16"/>
          <p:cNvPicPr preferRelativeResize="0"/>
          <p:nvPr/>
        </p:nvPicPr>
        <p:blipFill>
          <a:blip r:embed="rId18">
            <a:alphaModFix/>
          </a:blip>
          <a:stretch>
            <a:fillRect/>
          </a:stretch>
        </p:blipFill>
        <p:spPr>
          <a:xfrm>
            <a:off x="7584200" y="3531780"/>
            <a:ext cx="1133474" cy="151130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17"/>
          <p:cNvSpPr txBox="1"/>
          <p:nvPr>
            <p:ph type="title"/>
          </p:nvPr>
        </p:nvSpPr>
        <p:spPr>
          <a:xfrm>
            <a:off x="311700" y="15017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GB" sz="2020"/>
              <a:t>Final outcome images:</a:t>
            </a:r>
            <a:endParaRPr sz="2020"/>
          </a:p>
        </p:txBody>
      </p:sp>
      <p:sp>
        <p:nvSpPr>
          <p:cNvPr id="104" name="Google Shape;104;p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05" name="Google Shape;105;p17"/>
          <p:cNvPicPr preferRelativeResize="0"/>
          <p:nvPr/>
        </p:nvPicPr>
        <p:blipFill>
          <a:blip r:embed="rId3">
            <a:alphaModFix/>
          </a:blip>
          <a:stretch>
            <a:fillRect/>
          </a:stretch>
        </p:blipFill>
        <p:spPr>
          <a:xfrm>
            <a:off x="352000" y="738675"/>
            <a:ext cx="2811949" cy="2108940"/>
          </a:xfrm>
          <a:prstGeom prst="rect">
            <a:avLst/>
          </a:prstGeom>
          <a:noFill/>
          <a:ln>
            <a:noFill/>
          </a:ln>
        </p:spPr>
      </p:pic>
      <p:pic>
        <p:nvPicPr>
          <p:cNvPr id="106" name="Google Shape;106;p17"/>
          <p:cNvPicPr preferRelativeResize="0"/>
          <p:nvPr/>
        </p:nvPicPr>
        <p:blipFill>
          <a:blip r:embed="rId4">
            <a:alphaModFix/>
          </a:blip>
          <a:stretch>
            <a:fillRect/>
          </a:stretch>
        </p:blipFill>
        <p:spPr>
          <a:xfrm>
            <a:off x="6147250" y="738662"/>
            <a:ext cx="2811949" cy="2108976"/>
          </a:xfrm>
          <a:prstGeom prst="rect">
            <a:avLst/>
          </a:prstGeom>
          <a:noFill/>
          <a:ln>
            <a:noFill/>
          </a:ln>
        </p:spPr>
      </p:pic>
      <p:pic>
        <p:nvPicPr>
          <p:cNvPr id="107" name="Google Shape;107;p17"/>
          <p:cNvPicPr preferRelativeResize="0"/>
          <p:nvPr/>
        </p:nvPicPr>
        <p:blipFill>
          <a:blip r:embed="rId5">
            <a:alphaModFix/>
          </a:blip>
          <a:stretch>
            <a:fillRect/>
          </a:stretch>
        </p:blipFill>
        <p:spPr>
          <a:xfrm>
            <a:off x="3249637" y="738675"/>
            <a:ext cx="2811949" cy="2108957"/>
          </a:xfrm>
          <a:prstGeom prst="rect">
            <a:avLst/>
          </a:prstGeom>
          <a:noFill/>
          <a:ln>
            <a:noFill/>
          </a:ln>
        </p:spPr>
      </p:pic>
      <p:pic>
        <p:nvPicPr>
          <p:cNvPr id="108" name="Google Shape;108;p17"/>
          <p:cNvPicPr preferRelativeResize="0"/>
          <p:nvPr/>
        </p:nvPicPr>
        <p:blipFill>
          <a:blip r:embed="rId6">
            <a:alphaModFix/>
          </a:blip>
          <a:stretch>
            <a:fillRect/>
          </a:stretch>
        </p:blipFill>
        <p:spPr>
          <a:xfrm>
            <a:off x="2071250" y="2928045"/>
            <a:ext cx="2811949" cy="2108966"/>
          </a:xfrm>
          <a:prstGeom prst="rect">
            <a:avLst/>
          </a:prstGeom>
          <a:noFill/>
          <a:ln>
            <a:noFill/>
          </a:ln>
        </p:spPr>
      </p:pic>
      <p:pic>
        <p:nvPicPr>
          <p:cNvPr id="109" name="Google Shape;109;p17"/>
          <p:cNvPicPr preferRelativeResize="0"/>
          <p:nvPr/>
        </p:nvPicPr>
        <p:blipFill>
          <a:blip r:embed="rId7">
            <a:alphaModFix/>
          </a:blip>
          <a:stretch>
            <a:fillRect/>
          </a:stretch>
        </p:blipFill>
        <p:spPr>
          <a:xfrm>
            <a:off x="352000" y="2961700"/>
            <a:ext cx="1531219" cy="2041651"/>
          </a:xfrm>
          <a:prstGeom prst="rect">
            <a:avLst/>
          </a:prstGeom>
          <a:noFill/>
          <a:ln>
            <a:noFill/>
          </a:ln>
        </p:spPr>
      </p:pic>
      <p:pic>
        <p:nvPicPr>
          <p:cNvPr id="110" name="Google Shape;110;p17"/>
          <p:cNvPicPr preferRelativeResize="0"/>
          <p:nvPr/>
        </p:nvPicPr>
        <p:blipFill>
          <a:blip r:embed="rId8">
            <a:alphaModFix/>
          </a:blip>
          <a:stretch>
            <a:fillRect/>
          </a:stretch>
        </p:blipFill>
        <p:spPr>
          <a:xfrm>
            <a:off x="5071224" y="2961710"/>
            <a:ext cx="1531224" cy="204163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18"/>
          <p:cNvSpPr txBox="1"/>
          <p:nvPr>
            <p:ph type="title"/>
          </p:nvPr>
        </p:nvSpPr>
        <p:spPr>
          <a:xfrm>
            <a:off x="311700" y="160900"/>
            <a:ext cx="8520600" cy="614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2000"/>
              <a:t>3a) Sengkang Public Library Food Around The World Window Display</a:t>
            </a:r>
            <a:endParaRPr sz="2000"/>
          </a:p>
        </p:txBody>
      </p:sp>
      <p:sp>
        <p:nvSpPr>
          <p:cNvPr id="116" name="Google Shape;116;p18"/>
          <p:cNvSpPr txBox="1"/>
          <p:nvPr>
            <p:ph idx="1" type="body"/>
          </p:nvPr>
        </p:nvSpPr>
        <p:spPr>
          <a:xfrm>
            <a:off x="339350" y="906375"/>
            <a:ext cx="8520600" cy="3793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sz="1600">
                <a:solidFill>
                  <a:schemeClr val="dk1"/>
                </a:solidFill>
              </a:rPr>
              <a:t>A “Food Around The World” themed window display installation at Sengkang Public Library, complemented by NLB-curated books, designed to spark curiosity and educate the public about </a:t>
            </a:r>
            <a:r>
              <a:rPr lang="en-GB" sz="1600">
                <a:solidFill>
                  <a:schemeClr val="dk1"/>
                </a:solidFill>
              </a:rPr>
              <a:t>various</a:t>
            </a:r>
            <a:r>
              <a:rPr lang="en-GB" sz="1600">
                <a:solidFill>
                  <a:schemeClr val="dk1"/>
                </a:solidFill>
              </a:rPr>
              <a:t> food cultures, travel experiences, and seasonal variations around the world.</a:t>
            </a:r>
            <a:endParaRPr sz="1600">
              <a:solidFill>
                <a:schemeClr val="dk1"/>
              </a:solidFill>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pic>
        <p:nvPicPr>
          <p:cNvPr id="117" name="Google Shape;117;p18"/>
          <p:cNvPicPr preferRelativeResize="0"/>
          <p:nvPr/>
        </p:nvPicPr>
        <p:blipFill>
          <a:blip r:embed="rId3">
            <a:alphaModFix/>
          </a:blip>
          <a:stretch>
            <a:fillRect/>
          </a:stretch>
        </p:blipFill>
        <p:spPr>
          <a:xfrm>
            <a:off x="143250" y="2406193"/>
            <a:ext cx="2811949" cy="2108933"/>
          </a:xfrm>
          <a:prstGeom prst="rect">
            <a:avLst/>
          </a:prstGeom>
          <a:noFill/>
          <a:ln>
            <a:noFill/>
          </a:ln>
        </p:spPr>
      </p:pic>
      <p:pic>
        <p:nvPicPr>
          <p:cNvPr id="118" name="Google Shape;118;p18"/>
          <p:cNvPicPr preferRelativeResize="0"/>
          <p:nvPr/>
        </p:nvPicPr>
        <p:blipFill>
          <a:blip r:embed="rId4">
            <a:alphaModFix/>
          </a:blip>
          <a:stretch>
            <a:fillRect/>
          </a:stretch>
        </p:blipFill>
        <p:spPr>
          <a:xfrm>
            <a:off x="3193687" y="2406199"/>
            <a:ext cx="2811949" cy="2108938"/>
          </a:xfrm>
          <a:prstGeom prst="rect">
            <a:avLst/>
          </a:prstGeom>
          <a:noFill/>
          <a:ln>
            <a:noFill/>
          </a:ln>
        </p:spPr>
      </p:pic>
      <p:pic>
        <p:nvPicPr>
          <p:cNvPr id="119" name="Google Shape;119;p18"/>
          <p:cNvPicPr preferRelativeResize="0"/>
          <p:nvPr/>
        </p:nvPicPr>
        <p:blipFill>
          <a:blip r:embed="rId5">
            <a:alphaModFix/>
          </a:blip>
          <a:stretch>
            <a:fillRect/>
          </a:stretch>
        </p:blipFill>
        <p:spPr>
          <a:xfrm>
            <a:off x="6244100" y="2406174"/>
            <a:ext cx="2811949" cy="210897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19"/>
          <p:cNvSpPr txBox="1"/>
          <p:nvPr>
            <p:ph type="title"/>
          </p:nvPr>
        </p:nvSpPr>
        <p:spPr>
          <a:xfrm>
            <a:off x="311700" y="15017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GB" sz="2020"/>
              <a:t>3b) Target Audience </a:t>
            </a:r>
            <a:endParaRPr sz="2020"/>
          </a:p>
        </p:txBody>
      </p:sp>
      <p:sp>
        <p:nvSpPr>
          <p:cNvPr id="125" name="Google Shape;125;p19"/>
          <p:cNvSpPr txBox="1"/>
          <p:nvPr>
            <p:ph idx="1" type="body"/>
          </p:nvPr>
        </p:nvSpPr>
        <p:spPr>
          <a:xfrm>
            <a:off x="311700" y="890000"/>
            <a:ext cx="8520600" cy="36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sz="1600">
                <a:solidFill>
                  <a:schemeClr val="dk1"/>
                </a:solidFill>
              </a:rPr>
              <a:t>Target Audience:</a:t>
            </a:r>
            <a:endParaRPr sz="1600">
              <a:solidFill>
                <a:schemeClr val="dk1"/>
              </a:solidFill>
            </a:endParaRPr>
          </a:p>
          <a:p>
            <a:pPr indent="0" lvl="0" marL="0" rtl="0" algn="l">
              <a:spcBef>
                <a:spcPts val="0"/>
              </a:spcBef>
              <a:spcAft>
                <a:spcPts val="0"/>
              </a:spcAft>
              <a:buNone/>
            </a:pPr>
            <a:r>
              <a:t/>
            </a:r>
            <a:endParaRPr sz="1600">
              <a:solidFill>
                <a:schemeClr val="dk1"/>
              </a:solidFill>
            </a:endParaRPr>
          </a:p>
          <a:p>
            <a:pPr indent="0" lvl="0" marL="0" rtl="0" algn="l">
              <a:spcBef>
                <a:spcPts val="0"/>
              </a:spcBef>
              <a:spcAft>
                <a:spcPts val="0"/>
              </a:spcAft>
              <a:buNone/>
            </a:pPr>
            <a:r>
              <a:rPr lang="en-GB" sz="1600">
                <a:solidFill>
                  <a:schemeClr val="dk1"/>
                </a:solidFill>
              </a:rPr>
              <a:t>Library patrons of all ages, including families, children, teenagers, and casual visitors to Compass One.</a:t>
            </a:r>
            <a:endParaRPr sz="1600">
              <a:solidFill>
                <a:schemeClr val="dk1"/>
              </a:solidFill>
            </a:endParaRPr>
          </a:p>
          <a:p>
            <a:pPr indent="0" lvl="0" marL="0" rtl="0" algn="l">
              <a:spcBef>
                <a:spcPts val="0"/>
              </a:spcBef>
              <a:spcAft>
                <a:spcPts val="0"/>
              </a:spcAft>
              <a:buNone/>
            </a:pPr>
            <a:r>
              <a:t/>
            </a:r>
            <a:endParaRPr sz="1600">
              <a:solidFill>
                <a:schemeClr val="dk1"/>
              </a:solidFill>
            </a:endParaRPr>
          </a:p>
          <a:p>
            <a:pPr indent="0" lvl="0" marL="0" rtl="0" algn="l">
              <a:spcBef>
                <a:spcPts val="0"/>
              </a:spcBef>
              <a:spcAft>
                <a:spcPts val="0"/>
              </a:spcAft>
              <a:buNone/>
            </a:pPr>
            <a:r>
              <a:t/>
            </a:r>
            <a:endParaRPr sz="1600">
              <a:solidFill>
                <a:schemeClr val="dk1"/>
              </a:solidFill>
            </a:endParaRPr>
          </a:p>
          <a:p>
            <a:pPr indent="0" lvl="0" marL="0" rtl="0" algn="l">
              <a:spcBef>
                <a:spcPts val="0"/>
              </a:spcBef>
              <a:spcAft>
                <a:spcPts val="0"/>
              </a:spcAft>
              <a:buNone/>
            </a:pPr>
            <a:r>
              <a:rPr lang="en-GB" sz="1600">
                <a:solidFill>
                  <a:schemeClr val="dk1"/>
                </a:solidFill>
              </a:rPr>
              <a:t>Description:</a:t>
            </a:r>
            <a:endParaRPr sz="1600">
              <a:solidFill>
                <a:schemeClr val="dk1"/>
              </a:solidFill>
            </a:endParaRPr>
          </a:p>
          <a:p>
            <a:pPr indent="0" lvl="0" marL="0" rtl="0" algn="l">
              <a:spcBef>
                <a:spcPts val="0"/>
              </a:spcBef>
              <a:spcAft>
                <a:spcPts val="0"/>
              </a:spcAft>
              <a:buNone/>
            </a:pPr>
            <a:r>
              <a:rPr lang="en-GB" sz="1600">
                <a:solidFill>
                  <a:schemeClr val="dk1"/>
                </a:solidFill>
              </a:rPr>
              <a:t>The project is designed for curious library visitors who may be browsing casually. It aims to engage audiences visually, spark curiosity about global food cultures, and encourage playful learning through interactive elements that are easy to understand and accessible to all ages.</a:t>
            </a:r>
            <a:endParaRPr sz="1600">
              <a:solidFill>
                <a:schemeClr val="dk1"/>
              </a:solidFill>
            </a:endParaRPr>
          </a:p>
          <a:p>
            <a:pPr indent="0" lvl="0" marL="0" rtl="0" algn="l">
              <a:spcBef>
                <a:spcPts val="0"/>
              </a:spcBef>
              <a:spcAft>
                <a:spcPts val="0"/>
              </a:spcAft>
              <a:buNone/>
            </a:pPr>
            <a:r>
              <a:t/>
            </a:r>
            <a:endParaRPr sz="16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0"/>
          <p:cNvSpPr txBox="1"/>
          <p:nvPr>
            <p:ph type="title"/>
          </p:nvPr>
        </p:nvSpPr>
        <p:spPr>
          <a:xfrm>
            <a:off x="311700" y="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GB" sz="2020"/>
              <a:t>3c) </a:t>
            </a:r>
            <a:r>
              <a:rPr lang="en-GB" sz="2020"/>
              <a:t>Concept Art</a:t>
            </a:r>
            <a:endParaRPr sz="2020"/>
          </a:p>
        </p:txBody>
      </p:sp>
      <p:sp>
        <p:nvSpPr>
          <p:cNvPr id="131" name="Google Shape;131;p20"/>
          <p:cNvSpPr txBox="1"/>
          <p:nvPr>
            <p:ph idx="1" type="body"/>
          </p:nvPr>
        </p:nvSpPr>
        <p:spPr>
          <a:xfrm>
            <a:off x="213425" y="4238550"/>
            <a:ext cx="1752300" cy="2553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SzPts val="275"/>
              <a:buNone/>
            </a:pPr>
            <a:r>
              <a:rPr lang="en-GB" sz="1450"/>
              <a:t>Finalised design</a:t>
            </a:r>
            <a:endParaRPr sz="1450"/>
          </a:p>
        </p:txBody>
      </p:sp>
      <p:pic>
        <p:nvPicPr>
          <p:cNvPr id="132" name="Google Shape;132;p20"/>
          <p:cNvPicPr preferRelativeResize="0"/>
          <p:nvPr/>
        </p:nvPicPr>
        <p:blipFill>
          <a:blip r:embed="rId3">
            <a:alphaModFix/>
          </a:blip>
          <a:stretch>
            <a:fillRect/>
          </a:stretch>
        </p:blipFill>
        <p:spPr>
          <a:xfrm>
            <a:off x="88350" y="484730"/>
            <a:ext cx="3093000" cy="1535907"/>
          </a:xfrm>
          <a:prstGeom prst="rect">
            <a:avLst/>
          </a:prstGeom>
          <a:noFill/>
          <a:ln>
            <a:noFill/>
          </a:ln>
        </p:spPr>
      </p:pic>
      <p:pic>
        <p:nvPicPr>
          <p:cNvPr id="133" name="Google Shape;133;p20"/>
          <p:cNvPicPr preferRelativeResize="0"/>
          <p:nvPr/>
        </p:nvPicPr>
        <p:blipFill>
          <a:blip r:embed="rId4">
            <a:alphaModFix/>
          </a:blip>
          <a:stretch>
            <a:fillRect/>
          </a:stretch>
        </p:blipFill>
        <p:spPr>
          <a:xfrm>
            <a:off x="3275450" y="468625"/>
            <a:ext cx="3093000" cy="1568129"/>
          </a:xfrm>
          <a:prstGeom prst="rect">
            <a:avLst/>
          </a:prstGeom>
          <a:noFill/>
          <a:ln>
            <a:noFill/>
          </a:ln>
        </p:spPr>
      </p:pic>
      <p:pic>
        <p:nvPicPr>
          <p:cNvPr id="134" name="Google Shape;134;p20"/>
          <p:cNvPicPr preferRelativeResize="0"/>
          <p:nvPr/>
        </p:nvPicPr>
        <p:blipFill>
          <a:blip r:embed="rId5">
            <a:alphaModFix/>
          </a:blip>
          <a:stretch>
            <a:fillRect/>
          </a:stretch>
        </p:blipFill>
        <p:spPr>
          <a:xfrm>
            <a:off x="6370725" y="542651"/>
            <a:ext cx="2638600" cy="1420075"/>
          </a:xfrm>
          <a:prstGeom prst="rect">
            <a:avLst/>
          </a:prstGeom>
          <a:noFill/>
          <a:ln>
            <a:noFill/>
          </a:ln>
        </p:spPr>
      </p:pic>
      <p:pic>
        <p:nvPicPr>
          <p:cNvPr id="135" name="Google Shape;135;p20"/>
          <p:cNvPicPr preferRelativeResize="0"/>
          <p:nvPr/>
        </p:nvPicPr>
        <p:blipFill>
          <a:blip r:embed="rId6">
            <a:alphaModFix/>
          </a:blip>
          <a:stretch>
            <a:fillRect/>
          </a:stretch>
        </p:blipFill>
        <p:spPr>
          <a:xfrm>
            <a:off x="3442963" y="2166984"/>
            <a:ext cx="2220625" cy="1273353"/>
          </a:xfrm>
          <a:prstGeom prst="rect">
            <a:avLst/>
          </a:prstGeom>
          <a:noFill/>
          <a:ln>
            <a:noFill/>
          </a:ln>
        </p:spPr>
      </p:pic>
      <p:pic>
        <p:nvPicPr>
          <p:cNvPr id="136" name="Google Shape;136;p20"/>
          <p:cNvPicPr preferRelativeResize="0"/>
          <p:nvPr/>
        </p:nvPicPr>
        <p:blipFill>
          <a:blip r:embed="rId7">
            <a:alphaModFix/>
          </a:blip>
          <a:stretch>
            <a:fillRect/>
          </a:stretch>
        </p:blipFill>
        <p:spPr>
          <a:xfrm>
            <a:off x="607850" y="2019588"/>
            <a:ext cx="2220625" cy="1568125"/>
          </a:xfrm>
          <a:prstGeom prst="rect">
            <a:avLst/>
          </a:prstGeom>
          <a:noFill/>
          <a:ln>
            <a:noFill/>
          </a:ln>
        </p:spPr>
      </p:pic>
      <p:pic>
        <p:nvPicPr>
          <p:cNvPr id="137" name="Google Shape;137;p20"/>
          <p:cNvPicPr preferRelativeResize="0"/>
          <p:nvPr/>
        </p:nvPicPr>
        <p:blipFill>
          <a:blip r:embed="rId8">
            <a:alphaModFix/>
          </a:blip>
          <a:stretch>
            <a:fillRect/>
          </a:stretch>
        </p:blipFill>
        <p:spPr>
          <a:xfrm>
            <a:off x="6278075" y="2084501"/>
            <a:ext cx="2878541" cy="1535900"/>
          </a:xfrm>
          <a:prstGeom prst="rect">
            <a:avLst/>
          </a:prstGeom>
          <a:noFill/>
          <a:ln>
            <a:noFill/>
          </a:ln>
        </p:spPr>
      </p:pic>
      <p:pic>
        <p:nvPicPr>
          <p:cNvPr id="138" name="Google Shape;138;p20"/>
          <p:cNvPicPr preferRelativeResize="0"/>
          <p:nvPr/>
        </p:nvPicPr>
        <p:blipFill>
          <a:blip r:embed="rId9">
            <a:alphaModFix/>
          </a:blip>
          <a:stretch>
            <a:fillRect/>
          </a:stretch>
        </p:blipFill>
        <p:spPr>
          <a:xfrm>
            <a:off x="3114000" y="3440316"/>
            <a:ext cx="2878550" cy="1673984"/>
          </a:xfrm>
          <a:prstGeom prst="rect">
            <a:avLst/>
          </a:prstGeom>
          <a:noFill/>
          <a:ln>
            <a:noFill/>
          </a:ln>
        </p:spPr>
      </p:pic>
      <p:sp>
        <p:nvSpPr>
          <p:cNvPr id="139" name="Google Shape;139;p20"/>
          <p:cNvSpPr/>
          <p:nvPr/>
        </p:nvSpPr>
        <p:spPr>
          <a:xfrm>
            <a:off x="1687200" y="4477350"/>
            <a:ext cx="1212300" cy="165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40" name="Google Shape;140;p20"/>
          <p:cNvPicPr preferRelativeResize="0"/>
          <p:nvPr/>
        </p:nvPicPr>
        <p:blipFill>
          <a:blip r:embed="rId10">
            <a:alphaModFix/>
          </a:blip>
          <a:stretch>
            <a:fillRect/>
          </a:stretch>
        </p:blipFill>
        <p:spPr>
          <a:xfrm>
            <a:off x="6060513" y="3585150"/>
            <a:ext cx="2771775" cy="1562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1"/>
          <p:cNvSpPr txBox="1"/>
          <p:nvPr>
            <p:ph type="title"/>
          </p:nvPr>
        </p:nvSpPr>
        <p:spPr>
          <a:xfrm>
            <a:off x="311700" y="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GB" sz="2020"/>
              <a:t>3d) Behind The Scenes (w</a:t>
            </a:r>
            <a:r>
              <a:rPr lang="en-GB" sz="2020"/>
              <a:t>ork in progress) images:</a:t>
            </a:r>
            <a:endParaRPr sz="2020"/>
          </a:p>
        </p:txBody>
      </p:sp>
      <p:sp>
        <p:nvSpPr>
          <p:cNvPr id="146" name="Google Shape;146;p21"/>
          <p:cNvSpPr txBox="1"/>
          <p:nvPr>
            <p:ph idx="1" type="body"/>
          </p:nvPr>
        </p:nvSpPr>
        <p:spPr>
          <a:xfrm>
            <a:off x="311700" y="821150"/>
            <a:ext cx="8520600" cy="4213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47" name="Google Shape;147;p21"/>
          <p:cNvPicPr preferRelativeResize="0"/>
          <p:nvPr/>
        </p:nvPicPr>
        <p:blipFill>
          <a:blip r:embed="rId3">
            <a:alphaModFix/>
          </a:blip>
          <a:stretch>
            <a:fillRect/>
          </a:stretch>
        </p:blipFill>
        <p:spPr>
          <a:xfrm>
            <a:off x="311700" y="572700"/>
            <a:ext cx="1981200" cy="1485900"/>
          </a:xfrm>
          <a:prstGeom prst="rect">
            <a:avLst/>
          </a:prstGeom>
          <a:noFill/>
          <a:ln>
            <a:noFill/>
          </a:ln>
        </p:spPr>
      </p:pic>
      <p:pic>
        <p:nvPicPr>
          <p:cNvPr id="148" name="Google Shape;148;p21"/>
          <p:cNvPicPr preferRelativeResize="0"/>
          <p:nvPr/>
        </p:nvPicPr>
        <p:blipFill>
          <a:blip r:embed="rId4">
            <a:alphaModFix/>
          </a:blip>
          <a:stretch>
            <a:fillRect/>
          </a:stretch>
        </p:blipFill>
        <p:spPr>
          <a:xfrm>
            <a:off x="2292900" y="577438"/>
            <a:ext cx="1952625" cy="1476375"/>
          </a:xfrm>
          <a:prstGeom prst="rect">
            <a:avLst/>
          </a:prstGeom>
          <a:noFill/>
          <a:ln>
            <a:noFill/>
          </a:ln>
        </p:spPr>
      </p:pic>
      <p:pic>
        <p:nvPicPr>
          <p:cNvPr id="149" name="Google Shape;149;p21"/>
          <p:cNvPicPr preferRelativeResize="0"/>
          <p:nvPr/>
        </p:nvPicPr>
        <p:blipFill>
          <a:blip r:embed="rId5">
            <a:alphaModFix/>
          </a:blip>
          <a:stretch>
            <a:fillRect/>
          </a:stretch>
        </p:blipFill>
        <p:spPr>
          <a:xfrm>
            <a:off x="4245525" y="582188"/>
            <a:ext cx="1114425" cy="1466850"/>
          </a:xfrm>
          <a:prstGeom prst="rect">
            <a:avLst/>
          </a:prstGeom>
          <a:noFill/>
          <a:ln>
            <a:noFill/>
          </a:ln>
        </p:spPr>
      </p:pic>
      <p:pic>
        <p:nvPicPr>
          <p:cNvPr id="150" name="Google Shape;150;p21"/>
          <p:cNvPicPr preferRelativeResize="0"/>
          <p:nvPr/>
        </p:nvPicPr>
        <p:blipFill>
          <a:blip r:embed="rId6">
            <a:alphaModFix/>
          </a:blip>
          <a:stretch>
            <a:fillRect/>
          </a:stretch>
        </p:blipFill>
        <p:spPr>
          <a:xfrm>
            <a:off x="5359950" y="563150"/>
            <a:ext cx="1133475" cy="1504950"/>
          </a:xfrm>
          <a:prstGeom prst="rect">
            <a:avLst/>
          </a:prstGeom>
          <a:noFill/>
          <a:ln>
            <a:noFill/>
          </a:ln>
        </p:spPr>
      </p:pic>
      <p:pic>
        <p:nvPicPr>
          <p:cNvPr id="151" name="Google Shape;151;p21"/>
          <p:cNvPicPr preferRelativeResize="0"/>
          <p:nvPr/>
        </p:nvPicPr>
        <p:blipFill>
          <a:blip r:embed="rId7">
            <a:alphaModFix/>
          </a:blip>
          <a:stretch>
            <a:fillRect/>
          </a:stretch>
        </p:blipFill>
        <p:spPr>
          <a:xfrm>
            <a:off x="6493425" y="563175"/>
            <a:ext cx="2019300" cy="1504950"/>
          </a:xfrm>
          <a:prstGeom prst="rect">
            <a:avLst/>
          </a:prstGeom>
          <a:noFill/>
          <a:ln>
            <a:noFill/>
          </a:ln>
        </p:spPr>
      </p:pic>
      <p:pic>
        <p:nvPicPr>
          <p:cNvPr id="152" name="Google Shape;152;p21"/>
          <p:cNvPicPr preferRelativeResize="0"/>
          <p:nvPr/>
        </p:nvPicPr>
        <p:blipFill>
          <a:blip r:embed="rId8">
            <a:alphaModFix/>
          </a:blip>
          <a:stretch>
            <a:fillRect/>
          </a:stretch>
        </p:blipFill>
        <p:spPr>
          <a:xfrm>
            <a:off x="302175" y="2049050"/>
            <a:ext cx="2000250" cy="1495425"/>
          </a:xfrm>
          <a:prstGeom prst="rect">
            <a:avLst/>
          </a:prstGeom>
          <a:noFill/>
          <a:ln>
            <a:noFill/>
          </a:ln>
        </p:spPr>
      </p:pic>
      <p:pic>
        <p:nvPicPr>
          <p:cNvPr id="153" name="Google Shape;153;p21"/>
          <p:cNvPicPr preferRelativeResize="0"/>
          <p:nvPr/>
        </p:nvPicPr>
        <p:blipFill>
          <a:blip r:embed="rId9">
            <a:alphaModFix/>
          </a:blip>
          <a:stretch>
            <a:fillRect/>
          </a:stretch>
        </p:blipFill>
        <p:spPr>
          <a:xfrm>
            <a:off x="2302425" y="2044288"/>
            <a:ext cx="3690176" cy="1504949"/>
          </a:xfrm>
          <a:prstGeom prst="rect">
            <a:avLst/>
          </a:prstGeom>
          <a:noFill/>
          <a:ln>
            <a:noFill/>
          </a:ln>
        </p:spPr>
      </p:pic>
      <p:pic>
        <p:nvPicPr>
          <p:cNvPr id="154" name="Google Shape;154;p21"/>
          <p:cNvPicPr preferRelativeResize="0"/>
          <p:nvPr/>
        </p:nvPicPr>
        <p:blipFill>
          <a:blip r:embed="rId10">
            <a:alphaModFix/>
          </a:blip>
          <a:stretch>
            <a:fillRect/>
          </a:stretch>
        </p:blipFill>
        <p:spPr>
          <a:xfrm>
            <a:off x="2559598" y="3519088"/>
            <a:ext cx="1133474" cy="1511306"/>
          </a:xfrm>
          <a:prstGeom prst="rect">
            <a:avLst/>
          </a:prstGeom>
          <a:noFill/>
          <a:ln>
            <a:noFill/>
          </a:ln>
        </p:spPr>
      </p:pic>
      <p:pic>
        <p:nvPicPr>
          <p:cNvPr id="155" name="Google Shape;155;p21"/>
          <p:cNvPicPr preferRelativeResize="0"/>
          <p:nvPr/>
        </p:nvPicPr>
        <p:blipFill>
          <a:blip r:embed="rId11">
            <a:alphaModFix/>
          </a:blip>
          <a:stretch>
            <a:fillRect/>
          </a:stretch>
        </p:blipFill>
        <p:spPr>
          <a:xfrm>
            <a:off x="3580775" y="3519100"/>
            <a:ext cx="1133474" cy="1511299"/>
          </a:xfrm>
          <a:prstGeom prst="rect">
            <a:avLst/>
          </a:prstGeom>
          <a:noFill/>
          <a:ln>
            <a:noFill/>
          </a:ln>
        </p:spPr>
      </p:pic>
      <p:pic>
        <p:nvPicPr>
          <p:cNvPr id="156" name="Google Shape;156;p21"/>
          <p:cNvPicPr preferRelativeResize="0"/>
          <p:nvPr/>
        </p:nvPicPr>
        <p:blipFill>
          <a:blip r:embed="rId12">
            <a:alphaModFix/>
          </a:blip>
          <a:stretch>
            <a:fillRect/>
          </a:stretch>
        </p:blipFill>
        <p:spPr>
          <a:xfrm>
            <a:off x="311700" y="3544475"/>
            <a:ext cx="1114426" cy="1485926"/>
          </a:xfrm>
          <a:prstGeom prst="rect">
            <a:avLst/>
          </a:prstGeom>
          <a:noFill/>
          <a:ln>
            <a:noFill/>
          </a:ln>
        </p:spPr>
      </p:pic>
      <p:pic>
        <p:nvPicPr>
          <p:cNvPr id="157" name="Google Shape;157;p21"/>
          <p:cNvPicPr preferRelativeResize="0"/>
          <p:nvPr/>
        </p:nvPicPr>
        <p:blipFill>
          <a:blip r:embed="rId13">
            <a:alphaModFix/>
          </a:blip>
          <a:stretch>
            <a:fillRect/>
          </a:stretch>
        </p:blipFill>
        <p:spPr>
          <a:xfrm>
            <a:off x="1426125" y="3519100"/>
            <a:ext cx="1133474" cy="1511299"/>
          </a:xfrm>
          <a:prstGeom prst="rect">
            <a:avLst/>
          </a:prstGeom>
          <a:noFill/>
          <a:ln>
            <a:noFill/>
          </a:ln>
        </p:spPr>
      </p:pic>
      <p:pic>
        <p:nvPicPr>
          <p:cNvPr id="158" name="Google Shape;158;p21"/>
          <p:cNvPicPr preferRelativeResize="0"/>
          <p:nvPr/>
        </p:nvPicPr>
        <p:blipFill>
          <a:blip r:embed="rId14">
            <a:alphaModFix/>
          </a:blip>
          <a:stretch>
            <a:fillRect/>
          </a:stretch>
        </p:blipFill>
        <p:spPr>
          <a:xfrm>
            <a:off x="5992600" y="2068125"/>
            <a:ext cx="1952624" cy="1485832"/>
          </a:xfrm>
          <a:prstGeom prst="rect">
            <a:avLst/>
          </a:prstGeom>
          <a:noFill/>
          <a:ln>
            <a:noFill/>
          </a:ln>
        </p:spPr>
      </p:pic>
      <p:pic>
        <p:nvPicPr>
          <p:cNvPr id="159" name="Google Shape;159;p21"/>
          <p:cNvPicPr preferRelativeResize="0"/>
          <p:nvPr/>
        </p:nvPicPr>
        <p:blipFill>
          <a:blip r:embed="rId15">
            <a:alphaModFix/>
          </a:blip>
          <a:stretch>
            <a:fillRect/>
          </a:stretch>
        </p:blipFill>
        <p:spPr>
          <a:xfrm>
            <a:off x="7945226" y="2053812"/>
            <a:ext cx="993694" cy="1485901"/>
          </a:xfrm>
          <a:prstGeom prst="rect">
            <a:avLst/>
          </a:prstGeom>
          <a:noFill/>
          <a:ln>
            <a:noFill/>
          </a:ln>
        </p:spPr>
      </p:pic>
      <p:pic>
        <p:nvPicPr>
          <p:cNvPr id="160" name="Google Shape;160;p21"/>
          <p:cNvPicPr preferRelativeResize="0"/>
          <p:nvPr/>
        </p:nvPicPr>
        <p:blipFill>
          <a:blip r:embed="rId16">
            <a:alphaModFix/>
          </a:blip>
          <a:stretch>
            <a:fillRect/>
          </a:stretch>
        </p:blipFill>
        <p:spPr>
          <a:xfrm>
            <a:off x="4714250" y="3531788"/>
            <a:ext cx="851709" cy="1511300"/>
          </a:xfrm>
          <a:prstGeom prst="rect">
            <a:avLst/>
          </a:prstGeom>
          <a:noFill/>
          <a:ln>
            <a:noFill/>
          </a:ln>
        </p:spPr>
      </p:pic>
      <p:pic>
        <p:nvPicPr>
          <p:cNvPr id="161" name="Google Shape;161;p21"/>
          <p:cNvPicPr preferRelativeResize="0"/>
          <p:nvPr/>
        </p:nvPicPr>
        <p:blipFill>
          <a:blip r:embed="rId17">
            <a:alphaModFix/>
          </a:blip>
          <a:stretch>
            <a:fillRect/>
          </a:stretch>
        </p:blipFill>
        <p:spPr>
          <a:xfrm rot="-5400000">
            <a:off x="5818225" y="3301701"/>
            <a:ext cx="1513699" cy="2018250"/>
          </a:xfrm>
          <a:prstGeom prst="rect">
            <a:avLst/>
          </a:prstGeom>
          <a:noFill/>
          <a:ln>
            <a:noFill/>
          </a:ln>
        </p:spPr>
      </p:pic>
      <p:pic>
        <p:nvPicPr>
          <p:cNvPr id="162" name="Google Shape;162;p21"/>
          <p:cNvPicPr preferRelativeResize="0"/>
          <p:nvPr/>
        </p:nvPicPr>
        <p:blipFill>
          <a:blip r:embed="rId18">
            <a:alphaModFix/>
          </a:blip>
          <a:stretch>
            <a:fillRect/>
          </a:stretch>
        </p:blipFill>
        <p:spPr>
          <a:xfrm>
            <a:off x="7584200" y="3531780"/>
            <a:ext cx="1133474" cy="151130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